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300" r:id="rId7"/>
    <p:sldId id="289" r:id="rId8"/>
    <p:sldId id="298" r:id="rId9"/>
    <p:sldId id="291" r:id="rId10"/>
    <p:sldId id="299" r:id="rId11"/>
    <p:sldId id="2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eu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4B751-E6B7-7D54-EEA5-EBCF6657D86B}" v="11" dt="2024-11-14T08:58:38.661"/>
    <p1510:client id="{1DC8B66F-5C9F-52A7-9E08-B125510DA19D}" v="1" dt="2024-11-14T13:50:48.676"/>
    <p1510:client id="{2134FB30-762C-D01A-EE67-640F81D39AFD}" v="11" dt="2024-11-14T08:20:30.957"/>
    <p1510:client id="{315A6E21-32EE-72FF-23D9-DBC5CD3765F2}" v="1" dt="2024-11-14T08:43:36.149"/>
    <p1510:client id="{315C0DAE-27EE-4388-12FD-A3B74A589A48}" v="1" dt="2024-11-14T01:27:59.240"/>
    <p1510:client id="{441B08AC-DEA3-4F2D-90E4-B31AC33AED7C}" v="24" dt="2024-11-14T15:23:58.828"/>
    <p1510:client id="{4C53B989-40F2-3E5D-69F5-F52243E784CC}" v="4" dt="2024-11-14T08:40:20.561"/>
    <p1510:client id="{53F52F8B-F31B-CD4D-BDE3-F603D69C53AD}" v="21" dt="2024-11-14T20:20:54.041"/>
    <p1510:client id="{7BCB7747-373A-46B3-AD24-D440AF9B9FCD}" v="34" dt="2024-11-14T01:43:10.183"/>
    <p1510:client id="{9E4906C5-7CAE-EEB9-6833-F693C9A16AEC}" v="2" dt="2024-11-14T08:50:25.197"/>
    <p1510:client id="{C62691D8-ABCF-ABAF-4304-CC7B489B9442}" v="13" dt="2024-11-14T08:49:37.718"/>
    <p1510:client id="{FC936A61-62DA-4B87-9171-619658D3313E}" v="10" dt="2024-11-14T09:06:42.80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8"/>
    <p:restoredTop sz="94675"/>
  </p:normalViewPr>
  <p:slideViewPr>
    <p:cSldViewPr snapToGrid="0">
      <p:cViewPr varScale="1">
        <p:scale>
          <a:sx n="186" d="100"/>
          <a:sy n="186" d="100"/>
        </p:scale>
        <p:origin x="4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s De Herdt" userId="284324f2-d33c-4e4e-8701-f09256b53e11" providerId="ADAL" clId="{53F52F8B-F31B-CD4D-BDE3-F603D69C53AD}"/>
    <pc:docChg chg="custSel delSld modSld sldOrd">
      <pc:chgData name="Mathis De Herdt" userId="284324f2-d33c-4e4e-8701-f09256b53e11" providerId="ADAL" clId="{53F52F8B-F31B-CD4D-BDE3-F603D69C53AD}" dt="2024-11-14T20:20:54.041" v="29"/>
      <pc:docMkLst>
        <pc:docMk/>
      </pc:docMkLst>
      <pc:sldChg chg="addSp modSp del">
        <pc:chgData name="Mathis De Herdt" userId="284324f2-d33c-4e4e-8701-f09256b53e11" providerId="ADAL" clId="{53F52F8B-F31B-CD4D-BDE3-F603D69C53AD}" dt="2024-11-14T18:19:15.846" v="1" actId="2696"/>
        <pc:sldMkLst>
          <pc:docMk/>
          <pc:sldMk cId="1265939620" sldId="290"/>
        </pc:sldMkLst>
        <pc:picChg chg="add mod">
          <ac:chgData name="Mathis De Herdt" userId="284324f2-d33c-4e4e-8701-f09256b53e11" providerId="ADAL" clId="{53F52F8B-F31B-CD4D-BDE3-F603D69C53AD}" dt="2024-11-14T18:19:04.384" v="0"/>
          <ac:picMkLst>
            <pc:docMk/>
            <pc:sldMk cId="1265939620" sldId="290"/>
            <ac:picMk id="10" creationId="{83798D83-47B4-2D0B-A1C6-424CE2F1A018}"/>
          </ac:picMkLst>
        </pc:picChg>
      </pc:sldChg>
      <pc:sldChg chg="addSp delSp modSp mod modTransition delAnim modAnim">
        <pc:chgData name="Mathis De Herdt" userId="284324f2-d33c-4e4e-8701-f09256b53e11" providerId="ADAL" clId="{53F52F8B-F31B-CD4D-BDE3-F603D69C53AD}" dt="2024-11-14T20:20:54.041" v="29"/>
        <pc:sldMkLst>
          <pc:docMk/>
          <pc:sldMk cId="1609673525" sldId="296"/>
        </pc:sldMkLst>
        <pc:picChg chg="add del mod">
          <ac:chgData name="Mathis De Herdt" userId="284324f2-d33c-4e4e-8701-f09256b53e11" providerId="ADAL" clId="{53F52F8B-F31B-CD4D-BDE3-F603D69C53AD}" dt="2024-11-14T20:19:01.053" v="25" actId="478"/>
          <ac:picMkLst>
            <pc:docMk/>
            <pc:sldMk cId="1609673525" sldId="296"/>
            <ac:picMk id="4" creationId="{7D8EE989-3364-5CDB-11EE-22CAF68A7946}"/>
          </ac:picMkLst>
        </pc:picChg>
        <pc:picChg chg="add del mod">
          <ac:chgData name="Mathis De Herdt" userId="284324f2-d33c-4e4e-8701-f09256b53e11" providerId="ADAL" clId="{53F52F8B-F31B-CD4D-BDE3-F603D69C53AD}" dt="2024-11-14T18:24:37.383" v="14" actId="478"/>
          <ac:picMkLst>
            <pc:docMk/>
            <pc:sldMk cId="1609673525" sldId="296"/>
            <ac:picMk id="6" creationId="{11655A0B-BF71-E763-E95B-AE29A186D1E3}"/>
          </ac:picMkLst>
        </pc:picChg>
        <pc:picChg chg="add mod">
          <ac:chgData name="Mathis De Herdt" userId="284324f2-d33c-4e4e-8701-f09256b53e11" providerId="ADAL" clId="{53F52F8B-F31B-CD4D-BDE3-F603D69C53AD}" dt="2024-11-14T20:20:54.041" v="29"/>
          <ac:picMkLst>
            <pc:docMk/>
            <pc:sldMk cId="1609673525" sldId="296"/>
            <ac:picMk id="6" creationId="{CE46E294-218C-5D97-251B-9046A4489340}"/>
          </ac:picMkLst>
        </pc:picChg>
      </pc:sldChg>
      <pc:sldChg chg="addSp delSp modSp mod ord modTransition delAnim modAnim">
        <pc:chgData name="Mathis De Herdt" userId="284324f2-d33c-4e4e-8701-f09256b53e11" providerId="ADAL" clId="{53F52F8B-F31B-CD4D-BDE3-F603D69C53AD}" dt="2024-11-14T20:20:14.999" v="27"/>
        <pc:sldMkLst>
          <pc:docMk/>
          <pc:sldMk cId="990773096" sldId="300"/>
        </pc:sldMkLst>
        <pc:graphicFrameChg chg="modGraphic">
          <ac:chgData name="Mathis De Herdt" userId="284324f2-d33c-4e4e-8701-f09256b53e11" providerId="ADAL" clId="{53F52F8B-F31B-CD4D-BDE3-F603D69C53AD}" dt="2024-11-14T20:07:51.687" v="23" actId="20577"/>
          <ac:graphicFrameMkLst>
            <pc:docMk/>
            <pc:sldMk cId="990773096" sldId="300"/>
            <ac:graphicFrameMk id="7" creationId="{62F612A7-3D06-9AD2-43C2-E59D45092F88}"/>
          </ac:graphicFrameMkLst>
        </pc:graphicFrameChg>
        <pc:picChg chg="add mod">
          <ac:chgData name="Mathis De Herdt" userId="284324f2-d33c-4e4e-8701-f09256b53e11" providerId="ADAL" clId="{53F52F8B-F31B-CD4D-BDE3-F603D69C53AD}" dt="2024-11-14T20:20:14.999" v="27"/>
          <ac:picMkLst>
            <pc:docMk/>
            <pc:sldMk cId="990773096" sldId="300"/>
            <ac:picMk id="4" creationId="{E1D7B178-6555-718A-FB0C-D74983A79BE4}"/>
          </ac:picMkLst>
        </pc:picChg>
        <pc:picChg chg="add del mod">
          <ac:chgData name="Mathis De Herdt" userId="284324f2-d33c-4e4e-8701-f09256b53e11" providerId="ADAL" clId="{53F52F8B-F31B-CD4D-BDE3-F603D69C53AD}" dt="2024-11-14T18:21:55.191" v="9" actId="478"/>
          <ac:picMkLst>
            <pc:docMk/>
            <pc:sldMk cId="990773096" sldId="300"/>
            <ac:picMk id="5" creationId="{76B4D7CF-7CA4-76D6-8B26-28F260C5446D}"/>
          </ac:picMkLst>
        </pc:picChg>
        <pc:picChg chg="add del mod">
          <ac:chgData name="Mathis De Herdt" userId="284324f2-d33c-4e4e-8701-f09256b53e11" providerId="ADAL" clId="{53F52F8B-F31B-CD4D-BDE3-F603D69C53AD}" dt="2024-11-14T20:18:57.168" v="24" actId="478"/>
          <ac:picMkLst>
            <pc:docMk/>
            <pc:sldMk cId="990773096" sldId="300"/>
            <ac:picMk id="12" creationId="{BBE93FA5-5AB2-928C-F475-238030164EA5}"/>
          </ac:picMkLst>
        </pc:picChg>
      </pc:sldChg>
      <pc:sldChg chg="del">
        <pc:chgData name="Mathis De Herdt" userId="284324f2-d33c-4e4e-8701-f09256b53e11" providerId="ADAL" clId="{53F52F8B-F31B-CD4D-BDE3-F603D69C53AD}" dt="2024-11-14T18:20:36.980" v="5" actId="2696"/>
        <pc:sldMkLst>
          <pc:docMk/>
          <pc:sldMk cId="1248065242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Welkom </a:t>
            </a:r>
            <a:r>
              <a:rPr lang="en-US" b="1" err="1"/>
              <a:t>bij</a:t>
            </a:r>
            <a:r>
              <a:rPr lang="en-US" b="1"/>
              <a:t> </a:t>
            </a:r>
            <a:r>
              <a:rPr lang="en-US" b="1" err="1"/>
              <a:t>ons</a:t>
            </a:r>
            <a:r>
              <a:rPr lang="en-US" b="1"/>
              <a:t> project </a:t>
            </a:r>
            <a:r>
              <a:rPr lang="en-US" b="1" err="1"/>
              <a:t>voor</a:t>
            </a:r>
            <a:r>
              <a:rPr lang="en-US" b="1"/>
              <a:t> machines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berekenbaarheid</a:t>
            </a:r>
            <a:r>
              <a:rPr lang="en-US" b="1"/>
              <a:t> </a:t>
            </a:r>
            <a:r>
              <a:rPr lang="en-US" b="1" err="1"/>
              <a:t>genaamd</a:t>
            </a:r>
            <a:r>
              <a:rPr lang="en-US" b="1"/>
              <a:t> </a:t>
            </a:r>
            <a:r>
              <a:rPr lang="en-US" b="1" err="1"/>
              <a:t>turing</a:t>
            </a:r>
            <a:r>
              <a:rPr lang="en-US" b="1"/>
              <a:t> tutor. Voor dit project </a:t>
            </a:r>
            <a:r>
              <a:rPr lang="en-US" b="1" err="1"/>
              <a:t>maken</a:t>
            </a:r>
            <a:r>
              <a:rPr lang="en-US" b="1"/>
              <a:t> we </a:t>
            </a:r>
            <a:r>
              <a:rPr lang="en-US" b="1" err="1"/>
              <a:t>een</a:t>
            </a:r>
            <a:r>
              <a:rPr lang="en-US" b="1"/>
              <a:t> </a:t>
            </a:r>
            <a:r>
              <a:rPr lang="en-US" b="1" err="1"/>
              <a:t>stapsgewijs</a:t>
            </a:r>
            <a:r>
              <a:rPr lang="en-US" b="1"/>
              <a:t> </a:t>
            </a:r>
            <a:r>
              <a:rPr lang="en-US" b="1" err="1"/>
              <a:t>rekentoestel</a:t>
            </a:r>
            <a:r>
              <a:rPr lang="en-US" b="1"/>
              <a:t> </a:t>
            </a:r>
            <a:r>
              <a:rPr lang="en-US" b="1" err="1"/>
              <a:t>gesimuleerd</a:t>
            </a:r>
            <a:r>
              <a:rPr lang="en-US" b="1"/>
              <a:t> op </a:t>
            </a:r>
            <a:r>
              <a:rPr lang="en-US" b="1" err="1"/>
              <a:t>een</a:t>
            </a:r>
            <a:r>
              <a:rPr lang="en-US" b="1"/>
              <a:t> </a:t>
            </a:r>
            <a:r>
              <a:rPr lang="en-US" b="1" err="1"/>
              <a:t>multitape</a:t>
            </a:r>
            <a:r>
              <a:rPr lang="en-US" b="1"/>
              <a:t> </a:t>
            </a:r>
            <a:r>
              <a:rPr lang="en-US" b="1" err="1"/>
              <a:t>turing</a:t>
            </a:r>
            <a:r>
              <a:rPr lang="en-US" b="1"/>
              <a:t> machine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Ons project </a:t>
            </a:r>
            <a:r>
              <a:rPr lang="en-GB" err="1"/>
              <a:t>richt</a:t>
            </a:r>
            <a:r>
              <a:rPr lang="en-GB"/>
              <a:t> </a:t>
            </a:r>
            <a:r>
              <a:rPr lang="en-GB" err="1"/>
              <a:t>zich</a:t>
            </a:r>
            <a:r>
              <a:rPr lang="en-GB"/>
              <a:t> op de </a:t>
            </a:r>
            <a:r>
              <a:rPr lang="en-GB" err="1"/>
              <a:t>ontwikkeling</a:t>
            </a:r>
            <a:r>
              <a:rPr lang="en-GB"/>
              <a:t> van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geavanceerde</a:t>
            </a:r>
            <a:r>
              <a:rPr lang="en-GB"/>
              <a:t> multi-tape Turing-machine die </a:t>
            </a:r>
            <a:r>
              <a:rPr lang="en-GB" err="1"/>
              <a:t>verschillende</a:t>
            </a:r>
            <a:r>
              <a:rPr lang="en-GB"/>
              <a:t> </a:t>
            </a:r>
            <a:r>
              <a:rPr lang="en-GB" err="1"/>
              <a:t>rekenkundige</a:t>
            </a:r>
            <a:r>
              <a:rPr lang="en-GB"/>
              <a:t> </a:t>
            </a:r>
            <a:r>
              <a:rPr lang="en-GB" err="1"/>
              <a:t>bewerkingen</a:t>
            </a:r>
            <a:r>
              <a:rPr lang="en-GB"/>
              <a:t> </a:t>
            </a:r>
            <a:r>
              <a:rPr lang="en-GB" err="1"/>
              <a:t>kan</a:t>
            </a:r>
            <a:r>
              <a:rPr lang="en-GB"/>
              <a:t> </a:t>
            </a:r>
            <a:r>
              <a:rPr lang="en-GB" err="1"/>
              <a:t>uitvoeren</a:t>
            </a:r>
            <a:r>
              <a:rPr lang="en-GB"/>
              <a:t>. Het </a:t>
            </a:r>
            <a:r>
              <a:rPr lang="en-GB" err="1"/>
              <a:t>doel</a:t>
            </a:r>
            <a:r>
              <a:rPr lang="en-GB"/>
              <a:t> is om </a:t>
            </a:r>
            <a:r>
              <a:rPr lang="en-GB" err="1"/>
              <a:t>theoretische</a:t>
            </a:r>
            <a:r>
              <a:rPr lang="en-GB"/>
              <a:t> </a:t>
            </a:r>
            <a:r>
              <a:rPr lang="en-GB" err="1"/>
              <a:t>kennis</a:t>
            </a:r>
            <a:r>
              <a:rPr lang="en-GB"/>
              <a:t> van </a:t>
            </a:r>
            <a:r>
              <a:rPr lang="en-GB" err="1"/>
              <a:t>automaten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koppelen</a:t>
            </a:r>
            <a:r>
              <a:rPr lang="en-GB"/>
              <a:t> </a:t>
            </a:r>
            <a:r>
              <a:rPr lang="en-GB" err="1"/>
              <a:t>aan</a:t>
            </a:r>
            <a:r>
              <a:rPr lang="en-GB"/>
              <a:t> </a:t>
            </a:r>
            <a:r>
              <a:rPr lang="en-GB" err="1"/>
              <a:t>praktische</a:t>
            </a:r>
            <a:r>
              <a:rPr lang="en-GB"/>
              <a:t> </a:t>
            </a:r>
            <a:r>
              <a:rPr lang="en-GB" err="1"/>
              <a:t>toepassingen</a:t>
            </a:r>
            <a:r>
              <a:rPr lang="en-GB"/>
              <a:t>. </a:t>
            </a:r>
            <a:r>
              <a:rPr lang="en-GB" err="1"/>
              <a:t>Dit</a:t>
            </a:r>
            <a:r>
              <a:rPr lang="en-GB"/>
              <a:t> </a:t>
            </a:r>
            <a:r>
              <a:rPr lang="en-GB" err="1"/>
              <a:t>levert</a:t>
            </a:r>
            <a:r>
              <a:rPr lang="en-GB"/>
              <a:t> </a:t>
            </a:r>
            <a:r>
              <a:rPr lang="en-GB" err="1"/>
              <a:t>educatieve</a:t>
            </a:r>
            <a:r>
              <a:rPr lang="en-GB"/>
              <a:t> </a:t>
            </a:r>
            <a:r>
              <a:rPr lang="en-GB" err="1"/>
              <a:t>waarde</a:t>
            </a:r>
            <a:r>
              <a:rPr lang="en-GB"/>
              <a:t> op, </a:t>
            </a:r>
            <a:r>
              <a:rPr lang="en-GB" err="1"/>
              <a:t>zowel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basisschoolleerlingen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studenten</a:t>
            </a:r>
            <a:r>
              <a:rPr lang="en-GB"/>
              <a:t> in de informatica. We </a:t>
            </a:r>
            <a:r>
              <a:rPr lang="en-GB" err="1"/>
              <a:t>bouwen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gebruiksvriendelijke</a:t>
            </a:r>
            <a:r>
              <a:rPr lang="en-GB"/>
              <a:t> interface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zorgen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validatie</a:t>
            </a:r>
            <a:r>
              <a:rPr lang="en-GB"/>
              <a:t> van </a:t>
            </a:r>
            <a:r>
              <a:rPr lang="en-GB" err="1"/>
              <a:t>ingevoerde</a:t>
            </a:r>
            <a:r>
              <a:rPr lang="en-GB"/>
              <a:t> </a:t>
            </a:r>
            <a:r>
              <a:rPr lang="en-GB" err="1"/>
              <a:t>berekeningen</a:t>
            </a:r>
            <a:r>
              <a:rPr lang="en-GB"/>
              <a:t>. De machine </a:t>
            </a:r>
            <a:r>
              <a:rPr lang="en-GB" err="1"/>
              <a:t>ondersteunt</a:t>
            </a:r>
            <a:r>
              <a:rPr lang="en-GB"/>
              <a:t> </a:t>
            </a:r>
            <a:r>
              <a:rPr lang="en-GB" err="1"/>
              <a:t>optellen</a:t>
            </a:r>
            <a:r>
              <a:rPr lang="en-GB"/>
              <a:t>, </a:t>
            </a:r>
            <a:r>
              <a:rPr lang="en-GB" err="1"/>
              <a:t>aftrekken</a:t>
            </a:r>
            <a:r>
              <a:rPr lang="en-GB"/>
              <a:t>, </a:t>
            </a:r>
            <a:r>
              <a:rPr lang="en-GB" err="1"/>
              <a:t>vermenigvuldigen</a:t>
            </a:r>
            <a:r>
              <a:rPr lang="en-GB"/>
              <a:t>, </a:t>
            </a:r>
            <a:r>
              <a:rPr lang="en-GB" err="1"/>
              <a:t>machtsverheffen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het </a:t>
            </a:r>
            <a:r>
              <a:rPr lang="en-GB" err="1"/>
              <a:t>gebruik</a:t>
            </a:r>
            <a:r>
              <a:rPr lang="en-GB"/>
              <a:t> van </a:t>
            </a:r>
            <a:r>
              <a:rPr lang="en-GB" err="1"/>
              <a:t>haakjes</a:t>
            </a:r>
            <a:r>
              <a:rPr lang="en-GB"/>
              <a:t>.</a:t>
            </a:r>
            <a:endParaRPr lang="nl-NL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/>
              <a:t>Audience: Elementary and CS students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98401-545A-66A6-55F2-0B7E9677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CFF1-15A5-73EE-20AB-3A0E0D136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5ABF4-BBFF-6FCA-3D6D-81C3AC6C0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GUI in Qt: 15 </a:t>
            </a:r>
            <a:r>
              <a:rPr lang="en-US" err="1"/>
              <a:t>uur</a:t>
            </a:r>
            <a:r>
              <a:rPr lang="en-US"/>
              <a:t> - MTM-</a:t>
            </a:r>
            <a:r>
              <a:rPr lang="en-US" err="1"/>
              <a:t>structuur</a:t>
            </a:r>
            <a:r>
              <a:rPr lang="en-US"/>
              <a:t>: 30 </a:t>
            </a:r>
            <a:r>
              <a:rPr lang="en-US" err="1"/>
              <a:t>uur</a:t>
            </a:r>
            <a:r>
              <a:rPr lang="en-US"/>
              <a:t> - CFG </a:t>
            </a:r>
            <a:r>
              <a:rPr lang="en-US" err="1"/>
              <a:t>naar</a:t>
            </a:r>
            <a:r>
              <a:rPr lang="en-US"/>
              <a:t> CNF </a:t>
            </a:r>
            <a:r>
              <a:rPr lang="en-US" err="1"/>
              <a:t>naar</a:t>
            </a:r>
            <a:r>
              <a:rPr lang="en-US"/>
              <a:t> CYK: 10 </a:t>
            </a:r>
            <a:r>
              <a:rPr lang="en-US" err="1"/>
              <a:t>uur</a:t>
            </a:r>
            <a:r>
              <a:rPr lang="en-US"/>
              <a:t> - </a:t>
            </a:r>
            <a:r>
              <a:rPr lang="en-US" err="1"/>
              <a:t>Expressievalidatie</a:t>
            </a:r>
            <a:r>
              <a:rPr lang="en-US"/>
              <a:t>: 20 </a:t>
            </a:r>
            <a:r>
              <a:rPr lang="en-US" err="1"/>
              <a:t>uur</a:t>
            </a:r>
            <a:br>
              <a:rPr lang="en-US"/>
            </a:b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- </a:t>
            </a:r>
            <a:r>
              <a:rPr lang="en-US" err="1"/>
              <a:t>Optellen</a:t>
            </a:r>
            <a:r>
              <a:rPr lang="en-US"/>
              <a:t>/</a:t>
            </a:r>
            <a:r>
              <a:rPr lang="en-US" err="1"/>
              <a:t>aftrekken</a:t>
            </a:r>
            <a:r>
              <a:rPr lang="en-US"/>
              <a:t>: 20 </a:t>
            </a:r>
            <a:r>
              <a:rPr lang="en-US" err="1"/>
              <a:t>uur</a:t>
            </a:r>
            <a:r>
              <a:rPr lang="en-US"/>
              <a:t> - </a:t>
            </a:r>
            <a:r>
              <a:rPr lang="en-US" err="1"/>
              <a:t>Vermenigvuldigen</a:t>
            </a:r>
            <a:r>
              <a:rPr lang="en-US"/>
              <a:t>: 20 </a:t>
            </a:r>
            <a:r>
              <a:rPr lang="en-US" err="1"/>
              <a:t>uur</a:t>
            </a:r>
            <a:r>
              <a:rPr lang="en-US"/>
              <a:t> - </a:t>
            </a:r>
            <a:r>
              <a:rPr lang="en-US" err="1"/>
              <a:t>Haakjes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voorrang</a:t>
            </a:r>
            <a:r>
              <a:rPr lang="en-US"/>
              <a:t>: 25 </a:t>
            </a:r>
            <a:r>
              <a:rPr lang="en-US" err="1"/>
              <a:t>uur</a:t>
            </a:r>
            <a:r>
              <a:rPr lang="en-US"/>
              <a:t> - </a:t>
            </a:r>
            <a:r>
              <a:rPr lang="en-US" err="1"/>
              <a:t>Machtsverheffen</a:t>
            </a:r>
            <a:r>
              <a:rPr lang="en-US"/>
              <a:t>: 20 </a:t>
            </a:r>
            <a:r>
              <a:rPr lang="en-US" err="1"/>
              <a:t>uur</a:t>
            </a:r>
            <a:r>
              <a:rPr lang="en-US"/>
              <a:t> - </a:t>
            </a:r>
            <a:r>
              <a:rPr lang="en-US" err="1"/>
              <a:t>Inloggen</a:t>
            </a:r>
            <a:r>
              <a:rPr lang="en-US"/>
              <a:t> in HTML: 35 </a:t>
            </a:r>
            <a:r>
              <a:rPr lang="en-US" err="1"/>
              <a:t>uur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B18F7-EB42-1486-8515-1A11066FE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Cain </a:t>
            </a:r>
            <a:r>
              <a:rPr lang="en-US" err="1"/>
              <a:t>Hertoghs</a:t>
            </a:r>
            <a:r>
              <a:rPr lang="en-US"/>
              <a:t>: </a:t>
            </a:r>
            <a:r>
              <a:rPr lang="en-US" err="1"/>
              <a:t>Expressievalidatie</a:t>
            </a:r>
            <a:r>
              <a:rPr lang="en-US"/>
              <a:t>, </a:t>
            </a:r>
            <a:r>
              <a:rPr lang="en-US" err="1"/>
              <a:t>haakjesprioriteit</a:t>
            </a:r>
            <a:r>
              <a:rPr lang="en-US"/>
              <a:t>, MTM-</a:t>
            </a:r>
            <a:r>
              <a:rPr lang="en-US" err="1"/>
              <a:t>implementatie</a:t>
            </a:r>
            <a:r>
              <a:rPr lang="en-US"/>
              <a:t> Emir Murat: </a:t>
            </a:r>
            <a:r>
              <a:rPr lang="en-US" err="1"/>
              <a:t>Vermenigvuldiging</a:t>
            </a:r>
            <a:r>
              <a:rPr lang="en-US"/>
              <a:t>, </a:t>
            </a:r>
            <a:r>
              <a:rPr lang="en-US" err="1"/>
              <a:t>machtsverheffing</a:t>
            </a:r>
            <a:r>
              <a:rPr lang="en-US"/>
              <a:t>, Earley-</a:t>
            </a:r>
            <a:r>
              <a:rPr lang="en-US" err="1"/>
              <a:t>parservalidatie</a:t>
            </a:r>
            <a:r>
              <a:rPr lang="en-US"/>
              <a:t>, logs Jonathan van der </a:t>
            </a:r>
            <a:r>
              <a:rPr lang="en-US" err="1"/>
              <a:t>Sluijs</a:t>
            </a:r>
            <a:r>
              <a:rPr lang="en-US"/>
              <a:t>: Modulo-</a:t>
            </a:r>
            <a:r>
              <a:rPr lang="en-US" err="1"/>
              <a:t>operatie</a:t>
            </a:r>
            <a:r>
              <a:rPr lang="en-US"/>
              <a:t>, Earley-parser, MTM-</a:t>
            </a:r>
            <a:r>
              <a:rPr lang="en-US" err="1"/>
              <a:t>implementatie</a:t>
            </a:r>
            <a:r>
              <a:rPr lang="en-US"/>
              <a:t> Mathis De </a:t>
            </a:r>
            <a:r>
              <a:rPr lang="en-US" err="1"/>
              <a:t>Herdt</a:t>
            </a:r>
            <a:r>
              <a:rPr lang="en-US"/>
              <a:t>: GUI in Qt, </a:t>
            </a:r>
            <a:r>
              <a:rPr lang="en-US" err="1"/>
              <a:t>optellen</a:t>
            </a:r>
            <a:r>
              <a:rPr lang="en-US"/>
              <a:t>/</a:t>
            </a:r>
            <a:r>
              <a:rPr lang="en-US" err="1"/>
              <a:t>aftrekken</a:t>
            </a:r>
            <a:r>
              <a:rPr lang="en-US"/>
              <a:t>, HTML-logs , MTM-</a:t>
            </a:r>
            <a:r>
              <a:rPr lang="en-US" err="1"/>
              <a:t>implementatie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Hier </a:t>
            </a:r>
            <a:r>
              <a:rPr lang="en-US" err="1"/>
              <a:t>zien</a:t>
            </a:r>
            <a:r>
              <a:rPr lang="en-US"/>
              <a:t> we de </a:t>
            </a:r>
            <a:r>
              <a:rPr lang="en-US" err="1"/>
              <a:t>fases</a:t>
            </a:r>
            <a:r>
              <a:rPr lang="en-US"/>
              <a:t>. De </a:t>
            </a:r>
            <a:r>
              <a:rPr lang="en-US" err="1"/>
              <a:t>eerste</a:t>
            </a:r>
            <a:r>
              <a:rPr lang="en-US"/>
              <a:t> is de Kern can MTM-</a:t>
            </a:r>
            <a:r>
              <a:rPr lang="en-US" err="1"/>
              <a:t>structuur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CFG-definitiez, </a:t>
            </a:r>
            <a:r>
              <a:rPr lang="en-US" err="1"/>
              <a:t>waarbij</a:t>
            </a:r>
            <a:r>
              <a:rPr lang="en-US"/>
              <a:t> we de basis </a:t>
            </a:r>
            <a:r>
              <a:rPr lang="en-US" err="1"/>
              <a:t>leggen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berekeningen</a:t>
            </a:r>
            <a:r>
              <a:rPr lang="en-US"/>
              <a:t>. Als </a:t>
            </a:r>
            <a:r>
              <a:rPr lang="en-US" err="1"/>
              <a:t>tweede</a:t>
            </a:r>
            <a:r>
              <a:rPr lang="en-US"/>
              <a:t> de </a:t>
            </a:r>
            <a:r>
              <a:rPr lang="en-US" err="1"/>
              <a:t>Rekenkundige</a:t>
            </a:r>
            <a:r>
              <a:rPr lang="en-US"/>
              <a:t> </a:t>
            </a:r>
            <a:r>
              <a:rPr lang="en-US" err="1"/>
              <a:t>simulatie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expressievalidatie</a:t>
            </a:r>
            <a:r>
              <a:rPr lang="en-US"/>
              <a:t>, </a:t>
            </a:r>
            <a:r>
              <a:rPr lang="en-US" err="1"/>
              <a:t>hier</a:t>
            </a:r>
            <a:r>
              <a:rPr lang="en-US"/>
              <a:t> </a:t>
            </a:r>
            <a:r>
              <a:rPr lang="en-US" err="1"/>
              <a:t>Implementeren</a:t>
            </a:r>
            <a:r>
              <a:rPr lang="en-US"/>
              <a:t> van Earley-parsing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expressie</a:t>
            </a:r>
            <a:r>
              <a:rPr lang="en-US"/>
              <a:t> validation. Als </a:t>
            </a:r>
            <a:r>
              <a:rPr lang="en-US" err="1"/>
              <a:t>laatste</a:t>
            </a:r>
            <a:r>
              <a:rPr lang="en-US"/>
              <a:t> de </a:t>
            </a:r>
            <a:r>
              <a:rPr lang="en-US" err="1"/>
              <a:t>Visuele</a:t>
            </a:r>
            <a:r>
              <a:rPr lang="en-US"/>
              <a:t> </a:t>
            </a:r>
            <a:r>
              <a:rPr lang="en-US" err="1"/>
              <a:t>weergave</a:t>
            </a:r>
            <a:r>
              <a:rPr lang="en-US"/>
              <a:t>, dan </a:t>
            </a:r>
            <a:r>
              <a:rPr lang="en-US" err="1"/>
              <a:t>ontwikkelen</a:t>
            </a:r>
            <a:r>
              <a:rPr lang="en-US"/>
              <a:t> we de GUI met Qt- </a:t>
            </a:r>
            <a:r>
              <a:rPr lang="en-US" err="1"/>
              <a:t>en</a:t>
            </a:r>
            <a:r>
              <a:rPr lang="en-US"/>
              <a:t> HTML-</a:t>
            </a:r>
            <a:r>
              <a:rPr lang="en-US" err="1"/>
              <a:t>uitvoerlogboeken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Elementaire</a:t>
            </a:r>
            <a:r>
              <a:rPr lang="en-US"/>
              <a:t> </a:t>
            </a:r>
            <a:r>
              <a:rPr lang="en-US" err="1"/>
              <a:t>studenten</a:t>
            </a:r>
            <a:r>
              <a:rPr lang="en-US"/>
              <a:t>: </a:t>
            </a:r>
            <a:r>
              <a:rPr lang="en-US" err="1"/>
              <a:t>Begrijp</a:t>
            </a:r>
            <a:r>
              <a:rPr lang="en-US"/>
              <a:t> </a:t>
            </a:r>
            <a:r>
              <a:rPr lang="en-US" err="1"/>
              <a:t>rekenen</a:t>
            </a:r>
            <a:r>
              <a:rPr lang="en-US"/>
              <a:t> door </a:t>
            </a:r>
            <a:r>
              <a:rPr lang="en-US" err="1"/>
              <a:t>middel</a:t>
            </a:r>
            <a:r>
              <a:rPr lang="en-US"/>
              <a:t> van </a:t>
            </a:r>
            <a:r>
              <a:rPr lang="en-US" err="1"/>
              <a:t>stapsgewijze</a:t>
            </a:r>
            <a:r>
              <a:rPr lang="en-US"/>
              <a:t> </a:t>
            </a:r>
            <a:r>
              <a:rPr lang="en-US" err="1"/>
              <a:t>uitsplitsingen</a:t>
            </a:r>
            <a:r>
              <a:rPr lang="en-US"/>
              <a:t>.  CS-</a:t>
            </a:r>
            <a:r>
              <a:rPr lang="en-US" err="1"/>
              <a:t>studenten</a:t>
            </a:r>
            <a:r>
              <a:rPr lang="en-US"/>
              <a:t>: </a:t>
            </a:r>
            <a:r>
              <a:rPr lang="en-US" err="1"/>
              <a:t>krijg</a:t>
            </a:r>
            <a:r>
              <a:rPr lang="en-US"/>
              <a:t> </a:t>
            </a:r>
            <a:r>
              <a:rPr lang="en-US" err="1"/>
              <a:t>inzicht</a:t>
            </a:r>
            <a:r>
              <a:rPr lang="en-US"/>
              <a:t> in Turing Machines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automatentheorie</a:t>
            </a:r>
            <a:r>
              <a:rPr lang="en-US"/>
              <a:t>.  </a:t>
            </a:r>
            <a:r>
              <a:rPr lang="en-US" err="1"/>
              <a:t>Algemeen</a:t>
            </a:r>
            <a:r>
              <a:rPr lang="en-US"/>
              <a:t>: </a:t>
            </a:r>
            <a:r>
              <a:rPr lang="en-US" err="1"/>
              <a:t>Bevordert</a:t>
            </a:r>
            <a:r>
              <a:rPr lang="en-US"/>
              <a:t> </a:t>
            </a:r>
            <a:r>
              <a:rPr lang="en-US" err="1"/>
              <a:t>elementaire</a:t>
            </a:r>
            <a:r>
              <a:rPr lang="en-US"/>
              <a:t> </a:t>
            </a:r>
            <a:r>
              <a:rPr lang="en-US" err="1"/>
              <a:t>wiskundige</a:t>
            </a:r>
            <a:r>
              <a:rPr lang="en-US"/>
              <a:t> </a:t>
            </a:r>
            <a:r>
              <a:rPr lang="en-US" err="1"/>
              <a:t>vaardigheden</a:t>
            </a:r>
            <a:r>
              <a:rPr lang="en-US"/>
              <a:t>, </a:t>
            </a:r>
            <a:r>
              <a:rPr lang="en-US" err="1"/>
              <a:t>bouwt</a:t>
            </a:r>
            <a:r>
              <a:rPr lang="en-US"/>
              <a:t> </a:t>
            </a:r>
            <a:r>
              <a:rPr lang="en-US" err="1"/>
              <a:t>computationeel</a:t>
            </a:r>
            <a:r>
              <a:rPr lang="en-US"/>
              <a:t> </a:t>
            </a:r>
            <a:r>
              <a:rPr lang="en-US" err="1"/>
              <a:t>denken</a:t>
            </a:r>
            <a:r>
              <a:rPr lang="en-US"/>
              <a:t> op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ondersteunt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breed </a:t>
            </a:r>
            <a:r>
              <a:rPr lang="en-US" err="1"/>
              <a:t>leerspectrum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DBD69-5AC5-6603-A4CC-AB2653858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C9C18-33F6-0E61-CB7A-4F1BD9AB7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3AF45-9803-C2D4-1A55-8B74AE49C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Doel: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functioneel</a:t>
            </a:r>
            <a:r>
              <a:rPr lang="en-US"/>
              <a:t> </a:t>
            </a:r>
            <a:r>
              <a:rPr lang="en-US" err="1"/>
              <a:t>educatief</a:t>
            </a:r>
            <a:r>
              <a:rPr lang="en-US"/>
              <a:t> </a:t>
            </a:r>
            <a:r>
              <a:rPr lang="en-US" err="1"/>
              <a:t>hulpmiddel</a:t>
            </a:r>
            <a:r>
              <a:rPr lang="en-US"/>
              <a:t> </a:t>
            </a:r>
            <a:r>
              <a:rPr lang="en-US" err="1"/>
              <a:t>creëren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rekenkunde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Turingmachines</a:t>
            </a:r>
            <a:r>
              <a:rPr lang="en-US"/>
              <a:t>.  </a:t>
            </a:r>
            <a:r>
              <a:rPr lang="en-US" err="1"/>
              <a:t>Tijdsbesteding</a:t>
            </a:r>
            <a:r>
              <a:rPr lang="en-US"/>
              <a:t> per lid: 60-75 </a:t>
            </a:r>
            <a:r>
              <a:rPr lang="en-US" err="1"/>
              <a:t>uur</a:t>
            </a:r>
            <a:r>
              <a:rPr lang="en-US"/>
              <a:t>.  </a:t>
            </a:r>
            <a:r>
              <a:rPr lang="en-US" err="1"/>
              <a:t>Voordelen</a:t>
            </a:r>
            <a:r>
              <a:rPr lang="en-US"/>
              <a:t>: </a:t>
            </a:r>
            <a:r>
              <a:rPr lang="en-US" err="1"/>
              <a:t>Koppelt</a:t>
            </a:r>
            <a:r>
              <a:rPr lang="en-US"/>
              <a:t> </a:t>
            </a:r>
            <a:r>
              <a:rPr lang="en-US" err="1"/>
              <a:t>theoretische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praktische</a:t>
            </a:r>
            <a:r>
              <a:rPr lang="en-US"/>
              <a:t> </a:t>
            </a:r>
            <a:r>
              <a:rPr lang="en-US" err="1"/>
              <a:t>kennis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biedt</a:t>
            </a:r>
            <a:r>
              <a:rPr lang="en-US"/>
              <a:t> </a:t>
            </a:r>
            <a:r>
              <a:rPr lang="en-US" err="1"/>
              <a:t>toegankelijk</a:t>
            </a:r>
            <a:r>
              <a:rPr lang="en-US"/>
              <a:t> </a:t>
            </a:r>
            <a:r>
              <a:rPr lang="en-US" err="1"/>
              <a:t>leren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verschillende</a:t>
            </a:r>
            <a:r>
              <a:rPr lang="en-US"/>
              <a:t> </a:t>
            </a:r>
            <a:r>
              <a:rPr lang="en-US" err="1"/>
              <a:t>leeftijden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opleidingsniveaus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99A5C-9EB9-8FB3-877A-D2D390DAA1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9" r:id="rId4"/>
    <p:sldLayoutId id="2147483668" r:id="rId5"/>
    <p:sldLayoutId id="2147483669" r:id="rId6"/>
    <p:sldLayoutId id="2147483661" r:id="rId7"/>
    <p:sldLayoutId id="2147483666" r:id="rId8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141" y="-947434"/>
            <a:ext cx="8057189" cy="3830130"/>
          </a:xfrm>
        </p:spPr>
        <p:txBody>
          <a:bodyPr/>
          <a:lstStyle/>
          <a:p>
            <a:r>
              <a:rPr lang="en-GB" sz="8000" u="sng"/>
              <a:t>Turing Tutor</a:t>
            </a:r>
            <a:endParaRPr lang="en-US" sz="8000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0E979-BDDA-B0DC-B278-66B0AAA16C69}"/>
              </a:ext>
            </a:extLst>
          </p:cNvPr>
          <p:cNvSpPr txBox="1"/>
          <p:nvPr/>
        </p:nvSpPr>
        <p:spPr>
          <a:xfrm>
            <a:off x="604520" y="2882698"/>
            <a:ext cx="845879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GB" sz="2000">
                <a:latin typeface="+mj-lt"/>
                <a:ea typeface="+mj-ea"/>
                <a:cs typeface="+mj-cs"/>
              </a:rPr>
              <a:t>By Cain Hertoghs, Emir Murat, Jonathan van der Sluijs, Mathis De Herdt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GB" sz="2000"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GB" sz="2000">
                <a:latin typeface="+mj-lt"/>
                <a:ea typeface="+mj-ea"/>
                <a:cs typeface="+mj-cs"/>
              </a:rPr>
              <a:t>Bachelor in Computer Science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GB" sz="2000">
                <a:latin typeface="+mj-lt"/>
                <a:ea typeface="+mj-ea"/>
                <a:cs typeface="+mj-cs"/>
              </a:rPr>
              <a:t>University of Antwerp</a:t>
            </a:r>
          </a:p>
        </p:txBody>
      </p:sp>
      <p:pic>
        <p:nvPicPr>
          <p:cNvPr id="1030" name="Picture 6" descr="UAntwerpen | Antwerp">
            <a:extLst>
              <a:ext uri="{FF2B5EF4-FFF2-40B4-BE49-F238E27FC236}">
                <a16:creationId xmlns:a16="http://schemas.microsoft.com/office/drawing/2014/main" id="{601BAD80-4945-CC7F-E80B-23D2C63F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" y="4828381"/>
            <a:ext cx="1736249" cy="17362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C7BD32A-329E-07FF-6B3C-5CA9E5279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5"/>
    </mc:Choice>
    <mc:Fallback xmlns="">
      <p:transition spd="slow" advTm="1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/>
              <a:t>Our project aims to create an advanced multi-tape Turing machine (MTM) capable of performing various arithmetic operations.</a:t>
            </a:r>
          </a:p>
          <a:p>
            <a:endParaRPr lang="en-GB"/>
          </a:p>
          <a:p>
            <a:r>
              <a:rPr lang="en-GB"/>
              <a:t>Objectives:</a:t>
            </a:r>
          </a:p>
          <a:p>
            <a:pPr lvl="1"/>
            <a:r>
              <a:rPr lang="en-GB"/>
              <a:t>- Bridge theoretical automata knowledge with practical application</a:t>
            </a:r>
          </a:p>
          <a:p>
            <a:pPr lvl="1"/>
            <a:r>
              <a:rPr lang="en-GB"/>
              <a:t>- Provide educational value for basic arithmetic and CS concepts</a:t>
            </a:r>
          </a:p>
          <a:p>
            <a:pPr lvl="1"/>
            <a:r>
              <a:rPr lang="en-GB"/>
              <a:t>- Develop GUI and expression validation</a:t>
            </a:r>
          </a:p>
          <a:p>
            <a:pPr lvl="1"/>
            <a:r>
              <a:rPr lang="en-GB"/>
              <a:t>- Support operations: addition, subtraction, multiplication, modulo division, exponentiation, and brackets</a:t>
            </a:r>
          </a:p>
          <a:p>
            <a:endParaRPr lang="en-GB"/>
          </a:p>
          <a:p>
            <a:r>
              <a:rPr lang="en-GB"/>
              <a:t>Audience: Elementary and CS students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86B69209-9D3C-FE9A-01A4-A9DC1DA51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9"/>
    </mc:Choice>
    <mc:Fallback xmlns="">
      <p:transition spd="slow" advTm="20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8CBF-9C67-C0AC-52A6-8DC8A875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F612A7-3D06-9AD2-43C2-E59D45092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0746"/>
              </p:ext>
            </p:extLst>
          </p:nvPr>
        </p:nvGraphicFramePr>
        <p:xfrm>
          <a:off x="4034971" y="312420"/>
          <a:ext cx="5000172" cy="6502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00172">
                  <a:extLst>
                    <a:ext uri="{9D8B030D-6E8A-4147-A177-3AD203B41FA5}">
                      <a16:colId xmlns:a16="http://schemas.microsoft.com/office/drawing/2014/main" val="906787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BE"/>
                        <a:t>Core Featues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99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GUI in Qt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4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MTM Structure</a:t>
                      </a:r>
                      <a:endParaRPr lang="en-BE" b="1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32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CFG to CNF to CYK</a:t>
                      </a:r>
                    </a:p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0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Expression Validation</a:t>
                      </a:r>
                    </a:p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23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Addition/Subtraction</a:t>
                      </a:r>
                    </a:p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46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Multiplication</a:t>
                      </a:r>
                    </a:p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Brackets &amp; Precedence</a:t>
                      </a:r>
                    </a:p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74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Exponentiation</a:t>
                      </a:r>
                    </a:p>
                    <a:p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02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/>
                        <a:t>Logs in HTML</a:t>
                      </a:r>
                    </a:p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2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sng" dirty="0"/>
                        <a:t>Total: 260 hrs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21935"/>
                  </a:ext>
                </a:extLst>
              </a:tr>
            </a:tbl>
          </a:graphicData>
        </a:graphic>
      </p:graphicFrame>
      <p:pic>
        <p:nvPicPr>
          <p:cNvPr id="4" name="Video 3">
            <a:extLst>
              <a:ext uri="{FF2B5EF4-FFF2-40B4-BE49-F238E27FC236}">
                <a16:creationId xmlns:a16="http://schemas.microsoft.com/office/drawing/2014/main" id="{E1D7B178-6555-718A-FB0C-D74983A79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077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81"/>
    </mc:Choice>
    <mc:Fallback>
      <p:transition spd="slow" advTm="2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GB"/>
              <a:t>Team Members and Roles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813" y="2652713"/>
            <a:ext cx="9780587" cy="3436937"/>
          </a:xfrm>
        </p:spPr>
        <p:txBody>
          <a:bodyPr>
            <a:normAutofit/>
          </a:bodyPr>
          <a:lstStyle/>
          <a:p>
            <a:r>
              <a:rPr lang="en-GB"/>
              <a:t>Cain </a:t>
            </a:r>
            <a:r>
              <a:rPr lang="en-GB" err="1"/>
              <a:t>Hertoghs</a:t>
            </a:r>
            <a:r>
              <a:rPr lang="en-GB"/>
              <a:t>: Expression validation, bracket precedence, MTM implementation</a:t>
            </a:r>
          </a:p>
          <a:p>
            <a:r>
              <a:rPr lang="en-GB"/>
              <a:t>Emir Murat: Multiplication, exponentiation, Earley parser validation, logs</a:t>
            </a:r>
          </a:p>
          <a:p>
            <a:r>
              <a:rPr lang="en-GB"/>
              <a:t>Jonathan van der </a:t>
            </a:r>
            <a:r>
              <a:rPr lang="en-GB" err="1"/>
              <a:t>Sluijs</a:t>
            </a:r>
            <a:r>
              <a:rPr lang="en-GB"/>
              <a:t>: Modulo operation, Earley parser, MTM implementation</a:t>
            </a:r>
          </a:p>
          <a:p>
            <a:r>
              <a:rPr lang="en-GB"/>
              <a:t>Mathis De </a:t>
            </a:r>
            <a:r>
              <a:rPr lang="en-GB" err="1"/>
              <a:t>Herdt</a:t>
            </a:r>
            <a:r>
              <a:rPr lang="en-GB"/>
              <a:t>: GUI in Qt, addition/subtraction, HTML logs, MTM implementation</a:t>
            </a: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4C7D66A4-A63F-9685-213C-1CB09A309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0827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/>
          <a:lstStyle/>
          <a:p>
            <a:r>
              <a:rPr lang="en-GB"/>
              <a:t>Project Phases</a:t>
            </a:r>
            <a:endParaRPr lang="en-US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E7D9C9CD-FEEB-CF78-2AB0-B828FBBC9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145128"/>
              </p:ext>
            </p:extLst>
          </p:nvPr>
        </p:nvGraphicFramePr>
        <p:xfrm>
          <a:off x="2334426" y="1925139"/>
          <a:ext cx="6621038" cy="37413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10519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310519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</a:tblGrid>
              <a:tr h="84804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Measurement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84804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 MTM Structure &amp; CFG 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Set foundation for calculations.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119724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Arithmetic Simulation &amp; Expression Validation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Implement Earley parsing.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848045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Visual Representation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Develop GUI with Qt and HTML output logs.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</a:tbl>
          </a:graphicData>
        </a:graphic>
      </p:graphicFrame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C90D4C2E-8BF0-2B9E-C9D6-5F1760E6D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CE0F8508-355A-A75D-EE38-6B7FFBDC3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2"/>
    </mc:Choice>
    <mc:Fallback xmlns="">
      <p:transition spd="slow" advTm="21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9008"/>
            <a:ext cx="9779183" cy="1706563"/>
          </a:xfrm>
        </p:spPr>
        <p:txBody>
          <a:bodyPr/>
          <a:lstStyle/>
          <a:p>
            <a:r>
              <a:rPr lang="en-GB"/>
              <a:t>Societal and Educational Benefits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642538" y="2273444"/>
            <a:ext cx="6906923" cy="3332162"/>
          </a:xfrm>
        </p:spPr>
        <p:txBody>
          <a:bodyPr>
            <a:normAutofit/>
          </a:bodyPr>
          <a:lstStyle/>
          <a:p>
            <a:r>
              <a:rPr lang="en-GB" b="1" u="sng"/>
              <a:t>Elementary students</a:t>
            </a:r>
            <a:r>
              <a:rPr lang="en-GB"/>
              <a:t>: Understand arithmetic through step-by-step breakdowns.</a:t>
            </a:r>
          </a:p>
          <a:p>
            <a:r>
              <a:rPr lang="en-GB" b="1" u="sng"/>
              <a:t>CS students</a:t>
            </a:r>
            <a:r>
              <a:rPr lang="en-GB"/>
              <a:t>: Gain insights into Turing Machines and automata theory.</a:t>
            </a:r>
          </a:p>
          <a:p>
            <a:r>
              <a:rPr lang="en-GB" b="1" u="sng"/>
              <a:t>Overall</a:t>
            </a:r>
            <a:r>
              <a:rPr lang="en-GB"/>
              <a:t>: Fosters basic math skills, builds computational thinking, and supports a broad learning spectrum.</a:t>
            </a:r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087D2314-B14F-DCDE-DAFE-17B15202C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3EFAE-A139-3C77-2529-3155CBC03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EF19-CCA7-5C7A-9174-33DDE12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GB"/>
              <a:t>Project Planning and 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EB9A-061D-11A1-4D2C-D8954D88A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2017467"/>
            <a:ext cx="9889349" cy="22811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Objective: Create a functional educational tool for arithmetic and Turing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Time commitment per member: 60-75 hours.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Benefits: Links theoretical and practical knowledge, providing accessible learning for various ages and education levels.</a:t>
            </a: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B95AEAF6-D272-8F15-2EFC-7316945E1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09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1"/>
    </mc:Choice>
    <mc:Fallback xmlns="">
      <p:transition spd="slow" advTm="23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err="1"/>
              <a:t>Einde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E46E294-218C-5D97-251B-9046A4489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5"/>
    </mc:Choice>
    <mc:Fallback>
      <p:transition spd="slow" advTm="8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71af3243-3dd4-4a8d-8c0d-dd76da1f02a5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dcmitype/"/>
    <ds:schemaRef ds:uri="230e9df3-be65-4c73-a93b-d1236ebd677e"/>
    <ds:schemaRef ds:uri="http://schemas.microsoft.com/sharepoint/v3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650</Words>
  <Application>Microsoft Macintosh PowerPoint</Application>
  <PresentationFormat>Widescreen</PresentationFormat>
  <Paragraphs>68</Paragraphs>
  <Slides>8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Custom</vt:lpstr>
      <vt:lpstr>Turing Tutor</vt:lpstr>
      <vt:lpstr>Introduction</vt:lpstr>
      <vt:lpstr>PowerPoint Presentation</vt:lpstr>
      <vt:lpstr>Team Members and Roles</vt:lpstr>
      <vt:lpstr>Project Phases</vt:lpstr>
      <vt:lpstr>Societal and Educational Benefits</vt:lpstr>
      <vt:lpstr>Project Planning and Motivation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2023-12-12T16:04:07Z</dcterms:created>
  <dcterms:modified xsi:type="dcterms:W3CDTF">2024-11-14T20:20:55Z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